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9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20574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A99DF5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 · INVESTOR DECK 2026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777240" y="2514600"/>
            <a:ext cx="85953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4600" b="1" spc="-50" kern="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Add AI to your app — without building the </a:t>
            </a:r>
            <a:pPr algn="l" indent="0" marL="0">
              <a:lnSpc>
                <a:spcPct val="102000"/>
              </a:lnSpc>
              <a:buNone/>
            </a:pPr>
            <a:r>
              <a:rPr lang="en-US" sz="4600" b="1" spc="-50" kern="0" dirty="0">
                <a:solidFill>
                  <a:srgbClr val="8B78E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hard parts</a:t>
            </a:r>
            <a:pPr algn="l" indent="0" marL="0">
              <a:lnSpc>
                <a:spcPct val="102000"/>
              </a:lnSpc>
              <a:buNone/>
            </a:pPr>
            <a:r>
              <a:rPr lang="en-US" sz="4600" b="1" spc="-50" kern="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4600" dirty="0"/>
          </a:p>
        </p:txBody>
      </p:sp>
      <p:sp>
        <p:nvSpPr>
          <p:cNvPr id="5" name="Shape 2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01 /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A45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803240" y="1965960"/>
            <a:ext cx="585216" cy="585216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9544" y="2112264"/>
            <a:ext cx="54864" cy="292608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017209" y="2112264"/>
            <a:ext cx="54864" cy="292608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 rot="900000">
            <a:off x="6081217" y="2130552"/>
            <a:ext cx="54864" cy="274320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rot="1560000">
            <a:off x="6147054" y="2148840"/>
            <a:ext cx="54864" cy="25603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834640"/>
            <a:ext cx="944849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000" b="1" spc="-60" kern="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Build on the platform, not the plumbing.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1371600" y="4297680"/>
            <a:ext cx="944849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7E2FB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faustine.ai · sales@faustine.ai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23444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777240" y="214884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225856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01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problem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370168" y="214884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370168" y="225856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02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insight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77240" y="338328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349300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03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platform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370168" y="338328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0168" y="349300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04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How it works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77240" y="461772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72744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05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moat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370168" y="4617720"/>
            <a:ext cx="5044288" cy="0"/>
          </a:xfrm>
          <a:prstGeom prst="line">
            <a:avLst/>
          </a:prstGeom>
          <a:noFill/>
          <a:ln w="12700">
            <a:solidFill>
              <a:srgbClr val="F4F4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0168" y="4727448"/>
            <a:ext cx="50442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spc="-3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06   </a:t>
            </a:r>
            <a:pPr algn="l" indent="0" marL="0">
              <a:buNone/>
            </a:pPr>
            <a:r>
              <a:rPr lang="en-US" sz="26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ask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9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8095" y="-365760"/>
            <a:ext cx="56692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30000" b="1" dirty="0">
                <a:solidFill>
                  <a:srgbClr val="17142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01</a:t>
            </a:r>
            <a:endParaRPr lang="en-US" sz="30000" dirty="0"/>
          </a:p>
        </p:txBody>
      </p:sp>
      <p:sp>
        <p:nvSpPr>
          <p:cNvPr id="4" name="Text 1"/>
          <p:cNvSpPr/>
          <p:nvPr/>
        </p:nvSpPr>
        <p:spPr>
          <a:xfrm>
            <a:off x="777240" y="448056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A99DF5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SECTION 01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4800600"/>
            <a:ext cx="9144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5400" b="1" spc="-100" kern="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problem</a:t>
            </a:r>
            <a:endParaRPr lang="en-US" sz="5400" dirty="0"/>
          </a:p>
        </p:txBody>
      </p:sp>
      <p:sp>
        <p:nvSpPr>
          <p:cNvPr id="6" name="Shape 3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9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1463040"/>
            <a:ext cx="96926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4000" b="1" spc="-50" kern="0" dirty="0">
                <a:solidFill>
                  <a:srgbClr val="E9E7F2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Every team is racing to add AI. Today that means rebuilding the same </a:t>
            </a:r>
            <a:pPr algn="l" indent="0" marL="0">
              <a:lnSpc>
                <a:spcPct val="114000"/>
              </a:lnSpc>
              <a:buNone/>
            </a:pPr>
            <a:r>
              <a:rPr lang="en-US" sz="4000" b="1" spc="-50" kern="0" dirty="0">
                <a:solidFill>
                  <a:srgbClr val="25E0A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plumbing</a:t>
            </a:r>
            <a:pPr algn="l" indent="0" marL="0">
              <a:lnSpc>
                <a:spcPct val="114000"/>
              </a:lnSpc>
              <a:buNone/>
            </a:pPr>
            <a:r>
              <a:rPr lang="en-US" sz="4000" b="1" spc="-50" kern="0" dirty="0">
                <a:solidFill>
                  <a:srgbClr val="E9E7F2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— over and over.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BE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23444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THE PLATFORM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777240" y="2286000"/>
            <a:ext cx="3301898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97280" y="260604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F2F0FE"/>
          </a:solidFill>
          <a:ln w="12700">
            <a:solidFill>
              <a:srgbClr val="E6E2F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80160" y="2743200"/>
            <a:ext cx="201168" cy="292608"/>
          </a:xfrm>
          <a:prstGeom prst="roundRect">
            <a:avLst>
              <a:gd name="adj" fmla="val 18182"/>
            </a:avLst>
          </a:prstGeom>
          <a:solidFill>
            <a:srgbClr val="6C5CE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3383280"/>
            <a:ext cx="266181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0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Pre-solved use cases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97280" y="4069080"/>
            <a:ext cx="266181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71717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Ready-made capabilities you configure, not build.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444898" y="2286000"/>
            <a:ext cx="3301898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64938" y="260604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F2F0FE"/>
          </a:solidFill>
          <a:ln w="12700">
            <a:solidFill>
              <a:srgbClr val="E6E2F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947818" y="2743200"/>
            <a:ext cx="201168" cy="292608"/>
          </a:xfrm>
          <a:prstGeom prst="roundRect">
            <a:avLst>
              <a:gd name="adj" fmla="val 18182"/>
            </a:avLst>
          </a:prstGeom>
          <a:solidFill>
            <a:srgbClr val="6C5CE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64938" y="3383280"/>
            <a:ext cx="266181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0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Provider governance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64938" y="4069080"/>
            <a:ext cx="266181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71717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One endpoint; switch models with no redeploy.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12557" y="2286000"/>
            <a:ext cx="3301898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32597" y="260604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F2F0FE"/>
          </a:solidFill>
          <a:ln w="12700">
            <a:solidFill>
              <a:srgbClr val="E6E2F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15477" y="2743200"/>
            <a:ext cx="201168" cy="292608"/>
          </a:xfrm>
          <a:prstGeom prst="roundRect">
            <a:avLst>
              <a:gd name="adj" fmla="val 18182"/>
            </a:avLst>
          </a:prstGeom>
          <a:solidFill>
            <a:srgbClr val="6C5CE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32597" y="3383280"/>
            <a:ext cx="266181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000" b="1" spc="-3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Cross-cutting concerns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32597" y="4069080"/>
            <a:ext cx="266181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71717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Limits, compression, logging — baked in.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46304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HOW IT FITS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777240" y="2743200"/>
            <a:ext cx="30632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2743200"/>
            <a:ext cx="3063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Your app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709160" y="2743200"/>
            <a:ext cx="3063240" cy="1554480"/>
          </a:xfrm>
          <a:prstGeom prst="roundRect">
            <a:avLst>
              <a:gd name="adj" fmla="val 7059"/>
            </a:avLst>
          </a:prstGeom>
          <a:solidFill>
            <a:srgbClr val="6C5CE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09160" y="306324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Faustine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709160" y="361188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7E2FB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governed · observed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641080" y="2743200"/>
            <a:ext cx="30632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41080" y="306324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Every provider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641080" y="361188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Claude · GPT · Gemini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931920" y="3520440"/>
            <a:ext cx="685800" cy="0"/>
          </a:xfrm>
          <a:prstGeom prst="line">
            <a:avLst/>
          </a:prstGeom>
          <a:noFill/>
          <a:ln w="19050">
            <a:solidFill>
              <a:srgbClr val="D4D4D8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863840" y="3520440"/>
            <a:ext cx="685800" cy="0"/>
          </a:xfrm>
          <a:prstGeom prst="line">
            <a:avLst/>
          </a:prstGeom>
          <a:noFill/>
          <a:ln w="19050">
            <a:solidFill>
              <a:srgbClr val="D4D4D8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28016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WHAT YOU GET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1691640"/>
            <a:ext cx="106372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3400" b="1" spc="-5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Everything the hard parts require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77240" y="2834640"/>
            <a:ext cx="1063721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Provider abstraction — no lock-in</a:t>
            </a:r>
            <a:endParaRPr lang="en-US" sz="2000" dirty="0"/>
          </a:p>
          <a:p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Rate limits, budgets, and alerts</a:t>
            </a:r>
            <a:endParaRPr lang="en-US" sz="2000" dirty="0"/>
          </a:p>
          <a:p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Token compression by default</a:t>
            </a:r>
            <a:endParaRPr lang="en-US" sz="2000" dirty="0"/>
          </a:p>
          <a:p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Both-sides request logs</a:t>
            </a:r>
            <a:endParaRPr lang="en-US" sz="2000" dirty="0"/>
          </a:p>
          <a:p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Versioned, inspectable tools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92024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TOKEN COMPRESSION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2148840"/>
            <a:ext cx="8229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0" b="1" spc="-30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−38</a:t>
            </a:r>
            <a:pPr algn="l" indent="0" marL="0">
              <a:buNone/>
            </a:pPr>
            <a:r>
              <a:rPr lang="en-US" sz="15000" b="1" spc="-300" kern="0" dirty="0">
                <a:solidFill>
                  <a:srgbClr val="6C5CE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%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777240" y="4709160"/>
            <a:ext cx="6858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71717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average reduction in tokens billed — automatically, before a request ever reaches a provider.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1371600"/>
            <a:ext cx="5135728" cy="4572000"/>
          </a:xfrm>
          <a:prstGeom prst="roundRect">
            <a:avLst>
              <a:gd name="adj" fmla="val 2400"/>
            </a:avLst>
          </a:prstGeom>
          <a:solidFill>
            <a:srgbClr val="FAFAFA"/>
          </a:solidFill>
          <a:ln w="12700">
            <a:solidFill>
              <a:srgbClr val="F4F4F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234440" y="1783080"/>
            <a:ext cx="422132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150" kern="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ON YOUR OWN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234440" y="2148840"/>
            <a:ext cx="42213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spc="-4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Rebuild the plumbing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234440" y="3063240"/>
            <a:ext cx="422132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D4D4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✕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Provider integration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D4D4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✕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Rate limits &amp; budgets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D4D4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✕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Token compression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D4D4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✕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Logging &amp; observability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78728" y="1371600"/>
            <a:ext cx="5135728" cy="4572000"/>
          </a:xfrm>
          <a:prstGeom prst="roundRect">
            <a:avLst>
              <a:gd name="adj" fmla="val 2400"/>
            </a:avLst>
          </a:prstGeom>
          <a:solidFill>
            <a:srgbClr val="F2F0FE"/>
          </a:solidFill>
          <a:ln w="12700">
            <a:solidFill>
              <a:srgbClr val="E6E2F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35928" y="1783080"/>
            <a:ext cx="422132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spc="150" kern="0" dirty="0">
                <a:solidFill>
                  <a:srgbClr val="5A45D8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WITH FAUSTINE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735928" y="2148840"/>
            <a:ext cx="42213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spc="-40" kern="0" dirty="0">
                <a:solidFill>
                  <a:srgbClr val="18181B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Ship the feature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735928" y="3063240"/>
            <a:ext cx="422132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5A45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One endpoint, every model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5A45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Governance built in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5A45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Compression by default</a:t>
            </a:r>
            <a:endParaRPr lang="en-US" sz="1600" dirty="0"/>
          </a:p>
          <a:p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5A45D8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✓   </a:t>
            </a:r>
            <a:pPr algn="l" indent="0" marL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F3F46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Both-sides request logs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77240" y="6291072"/>
            <a:ext cx="237744" cy="237744"/>
          </a:xfrm>
          <a:prstGeom prst="roundRect">
            <a:avLst>
              <a:gd name="adj" fmla="val 16000"/>
            </a:avLst>
          </a:prstGeom>
          <a:solidFill>
            <a:srgbClr val="4C3DA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36676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4165" y="6350508"/>
            <a:ext cx="22289" cy="118872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rot="900000">
            <a:off x="890168" y="6357938"/>
            <a:ext cx="22289" cy="11144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rot="1560000">
            <a:off x="916915" y="6365367"/>
            <a:ext cx="22289" cy="104013"/>
          </a:xfrm>
          <a:prstGeom prst="roundRect">
            <a:avLst>
              <a:gd name="adj" fmla="val 3333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88136" y="6254496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Faustine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585655" y="6254496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1A1A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Faustine — Investor deck</dc:title>
  <dc:subject>PptxGenJS Presentation</dc:subject>
  <dc:creator>Faustine</dc:creator>
  <cp:lastModifiedBy>Faustine</cp:lastModifiedBy>
  <cp:revision>1</cp:revision>
  <dcterms:created xsi:type="dcterms:W3CDTF">2026-07-09T16:10:54Z</dcterms:created>
  <dcterms:modified xsi:type="dcterms:W3CDTF">2026-07-09T16:10:54Z</dcterms:modified>
</cp:coreProperties>
</file>